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2" r:id="rId27"/>
    <p:sldId id="280" r:id="rId28"/>
  </p:sldIdLst>
  <p:sldSz cx="18288000" cy="10287000"/>
  <p:notesSz cx="6858000" cy="9144000"/>
  <p:embeddedFontLst>
    <p:embeddedFont>
      <p:font typeface="Arimo" panose="020B060402020202020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nva Sans" panose="020B0604020202020204" charset="0"/>
      <p:regular r:id="rId35"/>
    </p:embeddedFont>
    <p:embeddedFont>
      <p:font typeface="Canva Sans Bold" panose="020B0604020202020204" charset="0"/>
      <p:regular r:id="rId36"/>
    </p:embeddedFont>
    <p:embeddedFont>
      <p:font typeface="Open Sans Extra Bold" panose="020B0604020202020204" charset="0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Bold Italics" panose="020B0604020202020204" charset="0"/>
      <p:regular r:id="rId42"/>
    </p:embeddedFont>
    <p:embeddedFont>
      <p:font typeface="Poppins ExtraBold" panose="00000900000000000000" pitchFamily="2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5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image" Target="../media/image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sv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5400000">
            <a:off x="745781" y="-1992076"/>
            <a:ext cx="12571376" cy="13978662"/>
          </a:xfrm>
          <a:custGeom>
            <a:avLst/>
            <a:gdLst/>
            <a:ahLst/>
            <a:cxnLst/>
            <a:rect l="l" t="t" r="r" b="b"/>
            <a:pathLst>
              <a:path w="12571376" h="13978662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9189279" y="5035369"/>
            <a:ext cx="7925404" cy="7925404"/>
          </a:xfrm>
          <a:custGeom>
            <a:avLst/>
            <a:gdLst/>
            <a:ahLst/>
            <a:cxnLst/>
            <a:rect l="l" t="t" r="r" b="b"/>
            <a:pathLst>
              <a:path w="7925404" h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89279" y="1215924"/>
            <a:ext cx="7925404" cy="7925404"/>
          </a:xfrm>
          <a:custGeom>
            <a:avLst/>
            <a:gdLst/>
            <a:ahLst/>
            <a:cxnLst/>
            <a:rect l="l" t="t" r="r" b="b"/>
            <a:pathLst>
              <a:path w="7925404" h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89279" y="-2673773"/>
            <a:ext cx="7925404" cy="7925404"/>
          </a:xfrm>
          <a:custGeom>
            <a:avLst/>
            <a:gdLst/>
            <a:ahLst/>
            <a:cxnLst/>
            <a:rect l="l" t="t" r="r" b="b"/>
            <a:pathLst>
              <a:path w="7925404" h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50623" y="4861641"/>
            <a:ext cx="4372100" cy="3230758"/>
            <a:chOff x="0" y="-307193"/>
            <a:chExt cx="1151499" cy="8509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1499" cy="252968"/>
            </a:xfrm>
            <a:custGeom>
              <a:avLst/>
              <a:gdLst/>
              <a:ahLst/>
              <a:cxnLst/>
              <a:rect l="l" t="t" r="r" b="b"/>
              <a:pathLst>
                <a:path w="1151499" h="252968">
                  <a:moveTo>
                    <a:pt x="126484" y="0"/>
                  </a:moveTo>
                  <a:lnTo>
                    <a:pt x="1025016" y="0"/>
                  </a:lnTo>
                  <a:cubicBezTo>
                    <a:pt x="1058561" y="0"/>
                    <a:pt x="1090733" y="13326"/>
                    <a:pt x="1114453" y="37046"/>
                  </a:cubicBezTo>
                  <a:cubicBezTo>
                    <a:pt x="1138174" y="60767"/>
                    <a:pt x="1151499" y="92938"/>
                    <a:pt x="1151499" y="126484"/>
                  </a:cubicBezTo>
                  <a:lnTo>
                    <a:pt x="1151499" y="126484"/>
                  </a:lnTo>
                  <a:cubicBezTo>
                    <a:pt x="1151499" y="160030"/>
                    <a:pt x="1138174" y="192201"/>
                    <a:pt x="1114453" y="215922"/>
                  </a:cubicBezTo>
                  <a:cubicBezTo>
                    <a:pt x="1090733" y="239642"/>
                    <a:pt x="1058561" y="252968"/>
                    <a:pt x="1025016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151352" y="-307193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dirty="0" err="1">
                  <a:solidFill>
                    <a:srgbClr val="FFFFFF"/>
                  </a:solidFill>
                  <a:latin typeface="Open Sans Extra Bold"/>
                </a:rPr>
                <a:t>Orientador</a:t>
              </a:r>
              <a:r>
                <a:rPr lang="en-US" sz="1899" dirty="0">
                  <a:solidFill>
                    <a:srgbClr val="FFFFFF"/>
                  </a:solidFill>
                  <a:latin typeface="Open Sans Extra Bold"/>
                </a:rPr>
                <a:t>: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dirty="0">
                  <a:solidFill>
                    <a:srgbClr val="FFFFFF"/>
                  </a:solidFill>
                  <a:latin typeface="Open Sans Extra Bold Medium"/>
                </a:rPr>
                <a:t>Maicon Ribeiro Correa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50623" y="2726288"/>
            <a:ext cx="13326374" cy="26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A4FFDE"/>
                </a:solidFill>
                <a:latin typeface="Poppins ExtraBold"/>
              </a:rPr>
              <a:t>Compressão de imagem usando SVD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02315" y="1833662"/>
            <a:ext cx="4697936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ANÁLISE NUMÉRICA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50623" y="6934773"/>
            <a:ext cx="4372100" cy="3230761"/>
            <a:chOff x="0" y="-76410"/>
            <a:chExt cx="1151499" cy="8509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51499" cy="711098"/>
            </a:xfrm>
            <a:custGeom>
              <a:avLst/>
              <a:gdLst/>
              <a:ahLst/>
              <a:cxnLst/>
              <a:rect l="l" t="t" r="r" b="b"/>
              <a:pathLst>
                <a:path w="1151499" h="711098">
                  <a:moveTo>
                    <a:pt x="177076" y="0"/>
                  </a:moveTo>
                  <a:lnTo>
                    <a:pt x="974424" y="0"/>
                  </a:lnTo>
                  <a:cubicBezTo>
                    <a:pt x="1021387" y="0"/>
                    <a:pt x="1066427" y="18656"/>
                    <a:pt x="1099635" y="51864"/>
                  </a:cubicBezTo>
                  <a:cubicBezTo>
                    <a:pt x="1132843" y="85072"/>
                    <a:pt x="1151499" y="130112"/>
                    <a:pt x="1151499" y="177076"/>
                  </a:cubicBezTo>
                  <a:lnTo>
                    <a:pt x="1151499" y="534022"/>
                  </a:lnTo>
                  <a:cubicBezTo>
                    <a:pt x="1151499" y="580986"/>
                    <a:pt x="1132843" y="626026"/>
                    <a:pt x="1099635" y="659234"/>
                  </a:cubicBezTo>
                  <a:cubicBezTo>
                    <a:pt x="1066427" y="692442"/>
                    <a:pt x="1021387" y="711098"/>
                    <a:pt x="974424" y="711098"/>
                  </a:cubicBezTo>
                  <a:lnTo>
                    <a:pt x="177076" y="711098"/>
                  </a:lnTo>
                  <a:cubicBezTo>
                    <a:pt x="130112" y="711098"/>
                    <a:pt x="85072" y="692442"/>
                    <a:pt x="51864" y="659234"/>
                  </a:cubicBezTo>
                  <a:cubicBezTo>
                    <a:pt x="18656" y="626026"/>
                    <a:pt x="0" y="580986"/>
                    <a:pt x="0" y="534022"/>
                  </a:cubicBezTo>
                  <a:lnTo>
                    <a:pt x="0" y="177076"/>
                  </a:lnTo>
                  <a:cubicBezTo>
                    <a:pt x="0" y="130112"/>
                    <a:pt x="18656" y="85072"/>
                    <a:pt x="51864" y="51864"/>
                  </a:cubicBezTo>
                  <a:cubicBezTo>
                    <a:pt x="85072" y="18656"/>
                    <a:pt x="130112" y="0"/>
                    <a:pt x="1770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46737" y="-7641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D9D9D9"/>
                  </a:solidFill>
                  <a:latin typeface="Open Sans Extra Bold"/>
                </a:rPr>
                <a:t>Felipe Maia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D9D9D9"/>
                  </a:solidFill>
                  <a:latin typeface="Open Sans Extra Bold"/>
                </a:rPr>
                <a:t>Gabriel Cavalcanti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D9D9D9"/>
                  </a:solidFill>
                  <a:latin typeface="Open Sans Extra Bold"/>
                </a:rPr>
                <a:t>Jose Roberto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D9D9D9"/>
                  </a:solidFill>
                  <a:latin typeface="Open Sans Extra Bold"/>
                </a:rPr>
                <a:t>Mateus Lee Yu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>
                  <a:solidFill>
                    <a:srgbClr val="D9D9D9"/>
                  </a:solidFill>
                  <a:latin typeface="Open Sans Extra Bold"/>
                </a:rPr>
                <a:t>Nicolas Toledo 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 dirty="0" err="1">
                  <a:solidFill>
                    <a:srgbClr val="D9D9D9"/>
                  </a:solidFill>
                  <a:latin typeface="Open Sans Extra Bold"/>
                </a:rPr>
                <a:t>Vécio</a:t>
              </a:r>
              <a:r>
                <a:rPr lang="en-US" sz="2399" dirty="0">
                  <a:solidFill>
                    <a:srgbClr val="D9D9D9"/>
                  </a:solidFill>
                  <a:latin typeface="Open Sans Extra Bold"/>
                </a:rPr>
                <a:t> Alves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045509" y="-130519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COMPRESSÃO POR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29434" y="2306356"/>
            <a:ext cx="5619660" cy="5425527"/>
          </a:xfrm>
          <a:custGeom>
            <a:avLst/>
            <a:gdLst/>
            <a:ahLst/>
            <a:cxnLst/>
            <a:rect l="l" t="t" r="r" b="b"/>
            <a:pathLst>
              <a:path w="5619660" h="5425527">
                <a:moveTo>
                  <a:pt x="0" y="0"/>
                </a:moveTo>
                <a:lnTo>
                  <a:pt x="5619661" y="0"/>
                </a:lnTo>
                <a:lnTo>
                  <a:pt x="5619661" y="5425527"/>
                </a:lnTo>
                <a:lnTo>
                  <a:pt x="0" y="5425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99374" y="2796880"/>
            <a:ext cx="6934358" cy="6318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89FFDB"/>
                </a:solidFill>
                <a:latin typeface="Open Sans Extra Bold"/>
              </a:rPr>
              <a:t>Pegando K σ mais relevantes, ficamos com:</a:t>
            </a:r>
          </a:p>
          <a:p>
            <a:pPr algn="ctr">
              <a:lnSpc>
                <a:spcPts val="5599"/>
              </a:lnSpc>
            </a:pPr>
            <a:endParaRPr lang="en-US" sz="3999">
              <a:solidFill>
                <a:srgbClr val="89FFDB"/>
              </a:solidFill>
              <a:latin typeface="Open Sans Extra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89FFDB"/>
                </a:solidFill>
                <a:latin typeface="Open Sans Extra Bold"/>
              </a:rPr>
              <a:t>nK + K + Km = K(n + 1 + m) elementos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89FFDB"/>
              </a:solidFill>
              <a:latin typeface="Open Sans Extra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89FFDB"/>
                </a:solidFill>
                <a:latin typeface="Open Sans Extra Bold"/>
              </a:rPr>
              <a:t>Ao invés de: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>
              <a:solidFill>
                <a:srgbClr val="89FFDB"/>
              </a:solidFill>
              <a:latin typeface="Open Sans Extra Bold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89FFDB"/>
                </a:solidFill>
                <a:latin typeface="Open Sans Extra Bold"/>
              </a:rPr>
              <a:t>nm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10255" y="9430804"/>
            <a:ext cx="27768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9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8032980" y="5994105"/>
            <a:ext cx="3239106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TextBox 10"/>
          <p:cNvSpPr txBox="1"/>
          <p:nvPr/>
        </p:nvSpPr>
        <p:spPr>
          <a:xfrm>
            <a:off x="11272086" y="8036683"/>
            <a:ext cx="6934358" cy="1526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89FFDB"/>
                </a:solidFill>
                <a:latin typeface="Open Sans Extra Bold"/>
              </a:rPr>
              <a:t>Taxa de compressão de :</a:t>
            </a:r>
          </a:p>
          <a:p>
            <a:pPr algn="ctr">
              <a:lnSpc>
                <a:spcPts val="4059"/>
              </a:lnSpc>
            </a:pPr>
            <a:endParaRPr lang="en-US" sz="2899">
              <a:solidFill>
                <a:srgbClr val="89FFDB"/>
              </a:solidFill>
              <a:latin typeface="Open Sans Extra Bold"/>
            </a:endParaRPr>
          </a:p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89FFDB"/>
                </a:solidFill>
                <a:latin typeface="Open Sans Extra Bold"/>
              </a:rPr>
              <a:t>1 − K(n+1+m)/nm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045509" y="-130519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COMPRESSÃO POR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2543" y="4499518"/>
            <a:ext cx="3555943" cy="3529602"/>
          </a:xfrm>
          <a:custGeom>
            <a:avLst/>
            <a:gdLst/>
            <a:ahLst/>
            <a:cxnLst/>
            <a:rect l="l" t="t" r="r" b="b"/>
            <a:pathLst>
              <a:path w="3555943" h="3529602">
                <a:moveTo>
                  <a:pt x="0" y="0"/>
                </a:moveTo>
                <a:lnTo>
                  <a:pt x="3555942" y="0"/>
                </a:lnTo>
                <a:lnTo>
                  <a:pt x="3555942" y="3529602"/>
                </a:lnTo>
                <a:lnTo>
                  <a:pt x="0" y="352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380495" y="3563419"/>
            <a:ext cx="4058894" cy="5401799"/>
          </a:xfrm>
          <a:custGeom>
            <a:avLst/>
            <a:gdLst/>
            <a:ahLst/>
            <a:cxnLst/>
            <a:rect l="l" t="t" r="r" b="b"/>
            <a:pathLst>
              <a:path w="4058894" h="5401799">
                <a:moveTo>
                  <a:pt x="0" y="0"/>
                </a:moveTo>
                <a:lnTo>
                  <a:pt x="4058893" y="0"/>
                </a:lnTo>
                <a:lnTo>
                  <a:pt x="4058893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686716" y="3563419"/>
            <a:ext cx="4065271" cy="5401799"/>
          </a:xfrm>
          <a:custGeom>
            <a:avLst/>
            <a:gdLst/>
            <a:ahLst/>
            <a:cxnLst/>
            <a:rect l="l" t="t" r="r" b="b"/>
            <a:pathLst>
              <a:path w="4065271" h="5401799">
                <a:moveTo>
                  <a:pt x="0" y="0"/>
                </a:moveTo>
                <a:lnTo>
                  <a:pt x="4065272" y="0"/>
                </a:lnTo>
                <a:lnTo>
                  <a:pt x="4065272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971063" y="3563419"/>
            <a:ext cx="4074395" cy="5401799"/>
          </a:xfrm>
          <a:custGeom>
            <a:avLst/>
            <a:gdLst/>
            <a:ahLst/>
            <a:cxnLst/>
            <a:rect l="l" t="t" r="r" b="b"/>
            <a:pathLst>
              <a:path w="4074395" h="5401799">
                <a:moveTo>
                  <a:pt x="0" y="0"/>
                </a:moveTo>
                <a:lnTo>
                  <a:pt x="4074394" y="0"/>
                </a:lnTo>
                <a:lnTo>
                  <a:pt x="4074394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442599" y="9430804"/>
            <a:ext cx="602857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10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798485" y="6264319"/>
            <a:ext cx="1582009" cy="0"/>
          </a:xfrm>
          <a:prstGeom prst="line">
            <a:avLst/>
          </a:prstGeom>
          <a:ln w="142875" cap="flat">
            <a:solidFill>
              <a:srgbClr val="FFFFFF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2"/>
          <p:cNvSpPr txBox="1"/>
          <p:nvPr/>
        </p:nvSpPr>
        <p:spPr>
          <a:xfrm>
            <a:off x="1094768" y="7962445"/>
            <a:ext cx="1953232" cy="5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 dirty="0">
                <a:solidFill>
                  <a:srgbClr val="89FFDB"/>
                </a:solidFill>
                <a:latin typeface="Open Sans Extra Bold"/>
              </a:rPr>
              <a:t>Original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82420" y="8898543"/>
            <a:ext cx="1055043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K = 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60760" y="8898543"/>
            <a:ext cx="1317185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K = 20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18597" y="8898543"/>
            <a:ext cx="1579326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K = 100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03234" y="2420454"/>
            <a:ext cx="6081533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Exemplo do Steve Brunton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045509" y="-130519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952204" y="2791671"/>
            <a:ext cx="191796" cy="860276"/>
            <a:chOff x="0" y="0"/>
            <a:chExt cx="255728" cy="1147035"/>
          </a:xfrm>
        </p:grpSpPr>
        <p:sp>
          <p:nvSpPr>
            <p:cNvPr id="5" name="AutoShape 5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3931998" y="2791989"/>
            <a:ext cx="3338758" cy="3379014"/>
            <a:chOff x="0" y="0"/>
            <a:chExt cx="4451677" cy="4505353"/>
          </a:xfrm>
        </p:grpSpPr>
        <p:sp>
          <p:nvSpPr>
            <p:cNvPr id="8" name="Freeform 8"/>
            <p:cNvSpPr/>
            <p:nvPr/>
          </p:nvSpPr>
          <p:spPr>
            <a:xfrm rot="-5400000">
              <a:off x="1072663" y="1126338"/>
              <a:ext cx="4505353" cy="2252676"/>
            </a:xfrm>
            <a:custGeom>
              <a:avLst/>
              <a:gdLst/>
              <a:ahLst/>
              <a:cxnLst/>
              <a:rect l="l" t="t" r="r" b="b"/>
              <a:pathLst>
                <a:path w="4505353" h="2252676">
                  <a:moveTo>
                    <a:pt x="0" y="0"/>
                  </a:moveTo>
                  <a:lnTo>
                    <a:pt x="4505352" y="0"/>
                  </a:lnTo>
                  <a:lnTo>
                    <a:pt x="4505352" y="2252676"/>
                  </a:lnTo>
                  <a:lnTo>
                    <a:pt x="0" y="2252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62821"/>
              <a:ext cx="4367011" cy="4367011"/>
            </a:xfrm>
            <a:custGeom>
              <a:avLst/>
              <a:gdLst/>
              <a:ahLst/>
              <a:cxnLst/>
              <a:rect l="l" t="t" r="r" b="b"/>
              <a:pathLst>
                <a:path w="4367011" h="4367011">
                  <a:moveTo>
                    <a:pt x="0" y="0"/>
                  </a:moveTo>
                  <a:lnTo>
                    <a:pt x="4367011" y="0"/>
                  </a:lnTo>
                  <a:lnTo>
                    <a:pt x="4367011" y="4367011"/>
                  </a:lnTo>
                  <a:lnTo>
                    <a:pt x="0" y="4367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4074464" y="2824474"/>
            <a:ext cx="191796" cy="860276"/>
            <a:chOff x="0" y="0"/>
            <a:chExt cx="255728" cy="1147035"/>
          </a:xfrm>
        </p:grpSpPr>
        <p:sp>
          <p:nvSpPr>
            <p:cNvPr id="11" name="AutoShape 11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161120" y="6171003"/>
            <a:ext cx="191796" cy="860276"/>
            <a:chOff x="0" y="0"/>
            <a:chExt cx="255728" cy="1147035"/>
          </a:xfrm>
        </p:grpSpPr>
        <p:sp>
          <p:nvSpPr>
            <p:cNvPr id="14" name="AutoShape 14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637845" y="6171003"/>
            <a:ext cx="191796" cy="860276"/>
            <a:chOff x="0" y="0"/>
            <a:chExt cx="255728" cy="1147035"/>
          </a:xfrm>
        </p:grpSpPr>
        <p:sp>
          <p:nvSpPr>
            <p:cNvPr id="17" name="AutoShape 17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31280" y="6114362"/>
            <a:ext cx="2827585" cy="2861678"/>
            <a:chOff x="0" y="0"/>
            <a:chExt cx="3770114" cy="3815571"/>
          </a:xfrm>
        </p:grpSpPr>
        <p:sp>
          <p:nvSpPr>
            <p:cNvPr id="20" name="Freeform 20"/>
            <p:cNvSpPr/>
            <p:nvPr/>
          </p:nvSpPr>
          <p:spPr>
            <a:xfrm rot="5400000">
              <a:off x="-953893" y="953893"/>
              <a:ext cx="3815571" cy="1907786"/>
            </a:xfrm>
            <a:custGeom>
              <a:avLst/>
              <a:gdLst/>
              <a:ahLst/>
              <a:cxnLst/>
              <a:rect l="l" t="t" r="r" b="b"/>
              <a:pathLst>
                <a:path w="3815571" h="1907786">
                  <a:moveTo>
                    <a:pt x="0" y="0"/>
                  </a:moveTo>
                  <a:lnTo>
                    <a:pt x="3815571" y="0"/>
                  </a:lnTo>
                  <a:lnTo>
                    <a:pt x="3815571" y="1907785"/>
                  </a:lnTo>
                  <a:lnTo>
                    <a:pt x="0" y="1907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 rot="-10800000">
              <a:off x="71704" y="63959"/>
              <a:ext cx="3698410" cy="3698410"/>
            </a:xfrm>
            <a:custGeom>
              <a:avLst/>
              <a:gdLst/>
              <a:ahLst/>
              <a:cxnLst/>
              <a:rect l="l" t="t" r="r" b="b"/>
              <a:pathLst>
                <a:path w="3698410" h="3698410">
                  <a:moveTo>
                    <a:pt x="0" y="0"/>
                  </a:moveTo>
                  <a:lnTo>
                    <a:pt x="3698410" y="0"/>
                  </a:lnTo>
                  <a:lnTo>
                    <a:pt x="3698410" y="3698409"/>
                  </a:lnTo>
                  <a:lnTo>
                    <a:pt x="0" y="3698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AutoShape 22"/>
          <p:cNvSpPr/>
          <p:nvPr/>
        </p:nvSpPr>
        <p:spPr>
          <a:xfrm>
            <a:off x="2637133" y="8951389"/>
            <a:ext cx="14614227" cy="9525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23" name="AutoShape 23"/>
          <p:cNvSpPr/>
          <p:nvPr/>
        </p:nvSpPr>
        <p:spPr>
          <a:xfrm>
            <a:off x="2645073" y="6114362"/>
            <a:ext cx="12997855" cy="53783"/>
          </a:xfrm>
          <a:prstGeom prst="rect">
            <a:avLst/>
          </a:prstGeom>
          <a:solidFill>
            <a:srgbClr val="86EAE9"/>
          </a:solidFill>
        </p:spPr>
      </p:sp>
      <p:grpSp>
        <p:nvGrpSpPr>
          <p:cNvPr id="24" name="Group 24"/>
          <p:cNvGrpSpPr/>
          <p:nvPr/>
        </p:nvGrpSpPr>
        <p:grpSpPr>
          <a:xfrm>
            <a:off x="3134924" y="6138922"/>
            <a:ext cx="191796" cy="860276"/>
            <a:chOff x="0" y="0"/>
            <a:chExt cx="255728" cy="1147035"/>
          </a:xfrm>
        </p:grpSpPr>
        <p:sp>
          <p:nvSpPr>
            <p:cNvPr id="25" name="AutoShape 25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3134924" y="2853074"/>
            <a:ext cx="191796" cy="860276"/>
            <a:chOff x="0" y="0"/>
            <a:chExt cx="255728" cy="1147035"/>
          </a:xfrm>
        </p:grpSpPr>
        <p:sp>
          <p:nvSpPr>
            <p:cNvPr id="28" name="AutoShape 28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0" name="AutoShape 30"/>
          <p:cNvSpPr/>
          <p:nvPr/>
        </p:nvSpPr>
        <p:spPr>
          <a:xfrm>
            <a:off x="1028700" y="2791671"/>
            <a:ext cx="14614227" cy="61403"/>
          </a:xfrm>
          <a:prstGeom prst="rect">
            <a:avLst/>
          </a:prstGeom>
          <a:solidFill>
            <a:srgbClr val="86EAE9"/>
          </a:solidFill>
        </p:spPr>
      </p:sp>
      <p:sp>
        <p:nvSpPr>
          <p:cNvPr id="31" name="Freeform 31"/>
          <p:cNvSpPr/>
          <p:nvPr/>
        </p:nvSpPr>
        <p:spPr>
          <a:xfrm>
            <a:off x="1247640" y="3443624"/>
            <a:ext cx="4503911" cy="1443877"/>
          </a:xfrm>
          <a:custGeom>
            <a:avLst/>
            <a:gdLst/>
            <a:ahLst/>
            <a:cxnLst/>
            <a:rect l="l" t="t" r="r" b="b"/>
            <a:pathLst>
              <a:path w="4503911" h="1443877">
                <a:moveTo>
                  <a:pt x="0" y="0"/>
                </a:moveTo>
                <a:lnTo>
                  <a:pt x="4503911" y="0"/>
                </a:lnTo>
                <a:lnTo>
                  <a:pt x="4503911" y="1443877"/>
                </a:lnTo>
                <a:lnTo>
                  <a:pt x="0" y="1443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6448814" y="3448181"/>
            <a:ext cx="5006779" cy="1439321"/>
          </a:xfrm>
          <a:custGeom>
            <a:avLst/>
            <a:gdLst/>
            <a:ahLst/>
            <a:cxnLst/>
            <a:rect l="l" t="t" r="r" b="b"/>
            <a:pathLst>
              <a:path w="5006779" h="1439321">
                <a:moveTo>
                  <a:pt x="0" y="0"/>
                </a:moveTo>
                <a:lnTo>
                  <a:pt x="5006780" y="0"/>
                </a:lnTo>
                <a:lnTo>
                  <a:pt x="5006780" y="1439320"/>
                </a:lnTo>
                <a:lnTo>
                  <a:pt x="0" y="143932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14170362" y="6171003"/>
            <a:ext cx="191796" cy="860276"/>
            <a:chOff x="0" y="0"/>
            <a:chExt cx="255728" cy="1147035"/>
          </a:xfrm>
        </p:grpSpPr>
        <p:sp>
          <p:nvSpPr>
            <p:cNvPr id="34" name="AutoShape 34"/>
            <p:cNvSpPr/>
            <p:nvPr/>
          </p:nvSpPr>
          <p:spPr>
            <a:xfrm>
              <a:off x="90504" y="0"/>
              <a:ext cx="74720" cy="1019171"/>
            </a:xfrm>
            <a:prstGeom prst="rect">
              <a:avLst/>
            </a:prstGeom>
            <a:solidFill>
              <a:srgbClr val="86EAE9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891307"/>
              <a:ext cx="255728" cy="255728"/>
            </a:xfrm>
            <a:custGeom>
              <a:avLst/>
              <a:gdLst/>
              <a:ahLst/>
              <a:cxnLst/>
              <a:rect l="l" t="t" r="r" b="b"/>
              <a:pathLst>
                <a:path w="255728" h="255728">
                  <a:moveTo>
                    <a:pt x="0" y="0"/>
                  </a:moveTo>
                  <a:lnTo>
                    <a:pt x="255728" y="0"/>
                  </a:lnTo>
                  <a:lnTo>
                    <a:pt x="255728" y="255728"/>
                  </a:lnTo>
                  <a:lnTo>
                    <a:pt x="0" y="2557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989673" y="619971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MÉTODOS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69935" y="1470870"/>
            <a:ext cx="17164539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Open Sans Extra Bold"/>
              </a:rPr>
              <a:t>Compressão de imagens via Análise de Componentes Principais (PCA)</a:t>
            </a:r>
          </a:p>
        </p:txBody>
      </p:sp>
      <p:sp>
        <p:nvSpPr>
          <p:cNvPr id="38" name="Freeform 38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1598583" y="6843614"/>
            <a:ext cx="6306847" cy="795458"/>
          </a:xfrm>
          <a:custGeom>
            <a:avLst/>
            <a:gdLst/>
            <a:ahLst/>
            <a:cxnLst/>
            <a:rect l="l" t="t" r="r" b="b"/>
            <a:pathLst>
              <a:path w="6306847" h="795458">
                <a:moveTo>
                  <a:pt x="0" y="0"/>
                </a:moveTo>
                <a:lnTo>
                  <a:pt x="6306848" y="0"/>
                </a:lnTo>
                <a:lnTo>
                  <a:pt x="6306848" y="795459"/>
                </a:lnTo>
                <a:lnTo>
                  <a:pt x="0" y="79545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8045378" y="6843614"/>
            <a:ext cx="3315080" cy="973922"/>
          </a:xfrm>
          <a:custGeom>
            <a:avLst/>
            <a:gdLst/>
            <a:ahLst/>
            <a:cxnLst/>
            <a:rect l="l" t="t" r="r" b="b"/>
            <a:pathLst>
              <a:path w="3315080" h="973922">
                <a:moveTo>
                  <a:pt x="0" y="0"/>
                </a:moveTo>
                <a:lnTo>
                  <a:pt x="3315080" y="0"/>
                </a:lnTo>
                <a:lnTo>
                  <a:pt x="3315080" y="973922"/>
                </a:lnTo>
                <a:lnTo>
                  <a:pt x="0" y="97392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4715351" y="6758696"/>
            <a:ext cx="3090086" cy="1058841"/>
          </a:xfrm>
          <a:custGeom>
            <a:avLst/>
            <a:gdLst/>
            <a:ahLst/>
            <a:cxnLst/>
            <a:rect l="l" t="t" r="r" b="b"/>
            <a:pathLst>
              <a:path w="3090086" h="1058841">
                <a:moveTo>
                  <a:pt x="0" y="0"/>
                </a:moveTo>
                <a:lnTo>
                  <a:pt x="3090086" y="0"/>
                </a:lnTo>
                <a:lnTo>
                  <a:pt x="3090086" y="1058840"/>
                </a:lnTo>
                <a:lnTo>
                  <a:pt x="0" y="10588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42" name="Freeform 42"/>
          <p:cNvSpPr/>
          <p:nvPr/>
        </p:nvSpPr>
        <p:spPr>
          <a:xfrm>
            <a:off x="1613557" y="6809890"/>
            <a:ext cx="3042735" cy="1408074"/>
          </a:xfrm>
          <a:custGeom>
            <a:avLst/>
            <a:gdLst/>
            <a:ahLst/>
            <a:cxnLst/>
            <a:rect l="l" t="t" r="r" b="b"/>
            <a:pathLst>
              <a:path w="3042735" h="1408074">
                <a:moveTo>
                  <a:pt x="0" y="0"/>
                </a:moveTo>
                <a:lnTo>
                  <a:pt x="3042734" y="0"/>
                </a:lnTo>
                <a:lnTo>
                  <a:pt x="3042734" y="1408074"/>
                </a:lnTo>
                <a:lnTo>
                  <a:pt x="0" y="14080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735474" y="3464168"/>
            <a:ext cx="4869775" cy="1459175"/>
          </a:xfrm>
          <a:custGeom>
            <a:avLst/>
            <a:gdLst/>
            <a:ahLst/>
            <a:cxnLst/>
            <a:rect l="l" t="t" r="r" b="b"/>
            <a:pathLst>
              <a:path w="4869775" h="1459175">
                <a:moveTo>
                  <a:pt x="0" y="0"/>
                </a:moveTo>
                <a:lnTo>
                  <a:pt x="4869775" y="0"/>
                </a:lnTo>
                <a:lnTo>
                  <a:pt x="4869775" y="1459175"/>
                </a:lnTo>
                <a:lnTo>
                  <a:pt x="0" y="145917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44" name="TextBox 44"/>
          <p:cNvSpPr txBox="1"/>
          <p:nvPr/>
        </p:nvSpPr>
        <p:spPr>
          <a:xfrm>
            <a:off x="9046964" y="4446905"/>
            <a:ext cx="194072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0"/>
              </a:lnSpc>
              <a:spcBef>
                <a:spcPct val="0"/>
              </a:spcBef>
            </a:pPr>
            <a:r>
              <a:rPr lang="en-US" sz="9200" spc="-230">
                <a:solidFill>
                  <a:srgbClr val="FFFFFF"/>
                </a:solidFill>
                <a:latin typeface="Poppins ExtraBold"/>
              </a:rPr>
              <a:t> 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7418655" y="9430804"/>
            <a:ext cx="486775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871018" y="0"/>
            <a:ext cx="14096123" cy="10287000"/>
            <a:chOff x="0" y="0"/>
            <a:chExt cx="3712559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712559" cy="2709333"/>
            </a:xfrm>
            <a:custGeom>
              <a:avLst/>
              <a:gdLst/>
              <a:ahLst/>
              <a:cxnLst/>
              <a:rect l="l" t="t" r="r" b="b"/>
              <a:pathLst>
                <a:path w="3712559" h="2709333">
                  <a:moveTo>
                    <a:pt x="0" y="0"/>
                  </a:moveTo>
                  <a:lnTo>
                    <a:pt x="3712559" y="0"/>
                  </a:lnTo>
                  <a:lnTo>
                    <a:pt x="37125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24844" y="-101332"/>
            <a:ext cx="13971340" cy="10489664"/>
          </a:xfrm>
          <a:custGeom>
            <a:avLst/>
            <a:gdLst/>
            <a:ahLst/>
            <a:cxnLst/>
            <a:rect l="l" t="t" r="r" b="b"/>
            <a:pathLst>
              <a:path w="13971340" h="10489664">
                <a:moveTo>
                  <a:pt x="0" y="0"/>
                </a:moveTo>
                <a:lnTo>
                  <a:pt x="13971340" y="0"/>
                </a:lnTo>
                <a:lnTo>
                  <a:pt x="13971340" y="10489664"/>
                </a:lnTo>
                <a:lnTo>
                  <a:pt x="0" y="10489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373600" y="9191625"/>
            <a:ext cx="53339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10706614" y="1330240"/>
            <a:ext cx="1339604" cy="0"/>
          </a:xfrm>
          <a:prstGeom prst="line">
            <a:avLst/>
          </a:prstGeom>
          <a:ln w="38100" cap="flat">
            <a:solidFill>
              <a:srgbClr val="A4FFDE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TextBox 6"/>
          <p:cNvSpPr txBox="1"/>
          <p:nvPr/>
        </p:nvSpPr>
        <p:spPr>
          <a:xfrm>
            <a:off x="11945384" y="962025"/>
            <a:ext cx="477976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9FFDB"/>
                </a:solidFill>
                <a:latin typeface="Canva Sans"/>
              </a:rPr>
              <a:t>T = 1 − k(n+m)+2m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89FFDB"/>
                </a:solidFill>
                <a:latin typeface="Canva Sans"/>
              </a:rPr>
              <a:t>      nm</a:t>
            </a:r>
          </a:p>
        </p:txBody>
      </p:sp>
      <p:sp>
        <p:nvSpPr>
          <p:cNvPr id="7" name="AutoShape 7"/>
          <p:cNvSpPr/>
          <p:nvPr/>
        </p:nvSpPr>
        <p:spPr>
          <a:xfrm>
            <a:off x="13817777" y="1585595"/>
            <a:ext cx="2472453" cy="0"/>
          </a:xfrm>
          <a:prstGeom prst="line">
            <a:avLst/>
          </a:prstGeom>
          <a:ln w="38100" cap="flat">
            <a:solidFill>
              <a:srgbClr val="A4FFD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962233" y="2372576"/>
            <a:ext cx="13874142" cy="7538382"/>
          </a:xfrm>
          <a:custGeom>
            <a:avLst/>
            <a:gdLst/>
            <a:ahLst/>
            <a:cxnLst/>
            <a:rect l="l" t="t" r="r" b="b"/>
            <a:pathLst>
              <a:path w="13874142" h="7538382">
                <a:moveTo>
                  <a:pt x="0" y="0"/>
                </a:moveTo>
                <a:lnTo>
                  <a:pt x="13874142" y="0"/>
                </a:lnTo>
                <a:lnTo>
                  <a:pt x="13874142" y="7538382"/>
                </a:lnTo>
                <a:lnTo>
                  <a:pt x="0" y="753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068801" y="9430804"/>
            <a:ext cx="74679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636557"/>
            <a:ext cx="9677914" cy="121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3"/>
              </a:lnSpc>
              <a:spcBef>
                <a:spcPct val="0"/>
              </a:spcBef>
            </a:pPr>
            <a:r>
              <a:rPr lang="en-US" sz="7131">
                <a:solidFill>
                  <a:srgbClr val="89FFDB"/>
                </a:solidFill>
                <a:latin typeface="Canva Sans"/>
              </a:rPr>
              <a:t>Taxa de compressão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61538" y="2595542"/>
            <a:ext cx="4232752" cy="2169730"/>
          </a:xfrm>
          <a:custGeom>
            <a:avLst/>
            <a:gdLst/>
            <a:ahLst/>
            <a:cxnLst/>
            <a:rect l="l" t="t" r="r" b="b"/>
            <a:pathLst>
              <a:path w="4232752" h="2169730">
                <a:moveTo>
                  <a:pt x="0" y="0"/>
                </a:moveTo>
                <a:lnTo>
                  <a:pt x="4232752" y="0"/>
                </a:lnTo>
                <a:lnTo>
                  <a:pt x="4232752" y="2169731"/>
                </a:lnTo>
                <a:lnTo>
                  <a:pt x="0" y="2169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47110" y="5251406"/>
            <a:ext cx="9532758" cy="1508551"/>
          </a:xfrm>
          <a:custGeom>
            <a:avLst/>
            <a:gdLst/>
            <a:ahLst/>
            <a:cxnLst/>
            <a:rect l="l" t="t" r="r" b="b"/>
            <a:pathLst>
              <a:path w="9532758" h="1508551">
                <a:moveTo>
                  <a:pt x="0" y="0"/>
                </a:moveTo>
                <a:lnTo>
                  <a:pt x="9532758" y="0"/>
                </a:lnTo>
                <a:lnTo>
                  <a:pt x="9532758" y="1508551"/>
                </a:lnTo>
                <a:lnTo>
                  <a:pt x="0" y="15085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47110" y="7473655"/>
            <a:ext cx="9532758" cy="1222861"/>
          </a:xfrm>
          <a:custGeom>
            <a:avLst/>
            <a:gdLst/>
            <a:ahLst/>
            <a:cxnLst/>
            <a:rect l="l" t="t" r="r" b="b"/>
            <a:pathLst>
              <a:path w="9532758" h="1222861">
                <a:moveTo>
                  <a:pt x="0" y="0"/>
                </a:moveTo>
                <a:lnTo>
                  <a:pt x="9532758" y="0"/>
                </a:lnTo>
                <a:lnTo>
                  <a:pt x="9532758" y="1222861"/>
                </a:lnTo>
                <a:lnTo>
                  <a:pt x="0" y="12228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42334" y="550342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68800" y="9430804"/>
            <a:ext cx="71008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3063" y="3196605"/>
            <a:ext cx="437882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 err="1">
                <a:solidFill>
                  <a:srgbClr val="89FFDB"/>
                </a:solidFill>
                <a:latin typeface="Canva Sans Bold"/>
              </a:rPr>
              <a:t>Erro</a:t>
            </a:r>
            <a:r>
              <a:rPr lang="en-US" sz="5199" dirty="0">
                <a:solidFill>
                  <a:srgbClr val="89FFDB"/>
                </a:solidFill>
                <a:latin typeface="Canva Sans Bold"/>
              </a:rPr>
              <a:t> </a:t>
            </a:r>
            <a:r>
              <a:rPr lang="en-US" sz="5199" dirty="0" err="1">
                <a:solidFill>
                  <a:srgbClr val="89FFDB"/>
                </a:solidFill>
                <a:latin typeface="Canva Sans Bold"/>
              </a:rPr>
              <a:t>relativo</a:t>
            </a:r>
            <a:endParaRPr lang="en-US" sz="5199" dirty="0">
              <a:solidFill>
                <a:srgbClr val="89FFDB"/>
              </a:solidFill>
              <a:latin typeface="Canva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23063" y="5614207"/>
            <a:ext cx="3836148" cy="70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1"/>
              </a:lnSpc>
              <a:spcBef>
                <a:spcPct val="0"/>
              </a:spcBef>
            </a:pPr>
            <a:r>
              <a:rPr lang="en-US" sz="4193" dirty="0">
                <a:solidFill>
                  <a:srgbClr val="89FFDB"/>
                </a:solidFill>
                <a:latin typeface="Open Sans Extra Bold"/>
              </a:rPr>
              <a:t>K's para SVD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063" y="7564140"/>
            <a:ext cx="3695832" cy="70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6"/>
              </a:lnSpc>
              <a:spcBef>
                <a:spcPct val="0"/>
              </a:spcBef>
            </a:pPr>
            <a:r>
              <a:rPr lang="en-US" sz="4190" dirty="0">
                <a:solidFill>
                  <a:srgbClr val="89FFDB"/>
                </a:solidFill>
                <a:latin typeface="Open Sans Extra Bold"/>
              </a:rPr>
              <a:t>K's para PCA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334" y="550342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4" name="Freeform 4"/>
          <p:cNvSpPr/>
          <p:nvPr/>
        </p:nvSpPr>
        <p:spPr>
          <a:xfrm>
            <a:off x="1028700" y="2618199"/>
            <a:ext cx="15435173" cy="6076001"/>
          </a:xfrm>
          <a:custGeom>
            <a:avLst/>
            <a:gdLst/>
            <a:ahLst/>
            <a:cxnLst/>
            <a:rect l="l" t="t" r="r" b="b"/>
            <a:pathLst>
              <a:path w="15435173" h="6076001">
                <a:moveTo>
                  <a:pt x="0" y="0"/>
                </a:moveTo>
                <a:lnTo>
                  <a:pt x="15435173" y="0"/>
                </a:lnTo>
                <a:lnTo>
                  <a:pt x="15435173" y="6076000"/>
                </a:lnTo>
                <a:lnTo>
                  <a:pt x="0" y="607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21200" y="9430804"/>
            <a:ext cx="561257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2334" y="495147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4" name="Freeform 4"/>
          <p:cNvSpPr/>
          <p:nvPr/>
        </p:nvSpPr>
        <p:spPr>
          <a:xfrm>
            <a:off x="4209703" y="2346986"/>
            <a:ext cx="8726317" cy="3007302"/>
          </a:xfrm>
          <a:custGeom>
            <a:avLst/>
            <a:gdLst/>
            <a:ahLst/>
            <a:cxnLst/>
            <a:rect l="l" t="t" r="r" b="b"/>
            <a:pathLst>
              <a:path w="8726317" h="3007302">
                <a:moveTo>
                  <a:pt x="0" y="0"/>
                </a:moveTo>
                <a:lnTo>
                  <a:pt x="8726317" y="0"/>
                </a:lnTo>
                <a:lnTo>
                  <a:pt x="8726317" y="3007302"/>
                </a:lnTo>
                <a:lnTo>
                  <a:pt x="0" y="300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09703" y="5592156"/>
            <a:ext cx="8726317" cy="4199697"/>
          </a:xfrm>
          <a:custGeom>
            <a:avLst/>
            <a:gdLst/>
            <a:ahLst/>
            <a:cxnLst/>
            <a:rect l="l" t="t" r="r" b="b"/>
            <a:pathLst>
              <a:path w="8726317" h="4199697">
                <a:moveTo>
                  <a:pt x="0" y="0"/>
                </a:moveTo>
                <a:lnTo>
                  <a:pt x="8726317" y="0"/>
                </a:lnTo>
                <a:lnTo>
                  <a:pt x="8726317" y="4199697"/>
                </a:lnTo>
                <a:lnTo>
                  <a:pt x="0" y="41996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68800" y="9430804"/>
            <a:ext cx="72040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8740" y="476748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4" name="Freeform 4"/>
          <p:cNvSpPr/>
          <p:nvPr/>
        </p:nvSpPr>
        <p:spPr>
          <a:xfrm>
            <a:off x="2994998" y="2109118"/>
            <a:ext cx="12807018" cy="7709607"/>
          </a:xfrm>
          <a:custGeom>
            <a:avLst/>
            <a:gdLst/>
            <a:ahLst/>
            <a:cxnLst/>
            <a:rect l="l" t="t" r="r" b="b"/>
            <a:pathLst>
              <a:path w="12807018" h="7709607">
                <a:moveTo>
                  <a:pt x="0" y="0"/>
                </a:moveTo>
                <a:lnTo>
                  <a:pt x="12807018" y="0"/>
                </a:lnTo>
                <a:lnTo>
                  <a:pt x="12807018" y="7709607"/>
                </a:lnTo>
                <a:lnTo>
                  <a:pt x="0" y="77096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45000" y="9430804"/>
            <a:ext cx="64962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8740" y="476748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575571" y="2133898"/>
            <a:ext cx="11289443" cy="7572187"/>
          </a:xfrm>
          <a:custGeom>
            <a:avLst/>
            <a:gdLst/>
            <a:ahLst/>
            <a:cxnLst/>
            <a:rect l="l" t="t" r="r" b="b"/>
            <a:pathLst>
              <a:path w="11289443" h="7572187">
                <a:moveTo>
                  <a:pt x="0" y="0"/>
                </a:moveTo>
                <a:lnTo>
                  <a:pt x="11289443" y="0"/>
                </a:lnTo>
                <a:lnTo>
                  <a:pt x="11289443" y="7572187"/>
                </a:lnTo>
                <a:lnTo>
                  <a:pt x="0" y="7572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45000" y="9430804"/>
            <a:ext cx="646519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877800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6925849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IDEIA GERAL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42722" y="2099223"/>
            <a:ext cx="5790303" cy="3303089"/>
            <a:chOff x="0" y="-203892"/>
            <a:chExt cx="1525018" cy="8699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25018" cy="438935"/>
            </a:xfrm>
            <a:custGeom>
              <a:avLst/>
              <a:gdLst/>
              <a:ahLst/>
              <a:cxnLst/>
              <a:rect l="l" t="t" r="r" b="b"/>
              <a:pathLst>
                <a:path w="1525018" h="438935">
                  <a:moveTo>
                    <a:pt x="133705" y="0"/>
                  </a:moveTo>
                  <a:lnTo>
                    <a:pt x="1391313" y="0"/>
                  </a:lnTo>
                  <a:cubicBezTo>
                    <a:pt x="1426774" y="0"/>
                    <a:pt x="1460782" y="14087"/>
                    <a:pt x="1485857" y="39161"/>
                  </a:cubicBezTo>
                  <a:cubicBezTo>
                    <a:pt x="1510931" y="64236"/>
                    <a:pt x="1525018" y="98244"/>
                    <a:pt x="1525018" y="133705"/>
                  </a:cubicBezTo>
                  <a:lnTo>
                    <a:pt x="1525018" y="305230"/>
                  </a:lnTo>
                  <a:cubicBezTo>
                    <a:pt x="1525018" y="340690"/>
                    <a:pt x="1510931" y="374699"/>
                    <a:pt x="1485857" y="399773"/>
                  </a:cubicBezTo>
                  <a:cubicBezTo>
                    <a:pt x="1460782" y="424848"/>
                    <a:pt x="1426774" y="438935"/>
                    <a:pt x="1391313" y="438935"/>
                  </a:cubicBezTo>
                  <a:lnTo>
                    <a:pt x="133705" y="438935"/>
                  </a:lnTo>
                  <a:cubicBezTo>
                    <a:pt x="59862" y="438935"/>
                    <a:pt x="0" y="379073"/>
                    <a:pt x="0" y="305230"/>
                  </a:cubicBezTo>
                  <a:lnTo>
                    <a:pt x="0" y="133705"/>
                  </a:lnTo>
                  <a:cubicBezTo>
                    <a:pt x="0" y="98244"/>
                    <a:pt x="14087" y="64236"/>
                    <a:pt x="39161" y="39161"/>
                  </a:cubicBezTo>
                  <a:cubicBezTo>
                    <a:pt x="64236" y="14087"/>
                    <a:pt x="98244" y="0"/>
                    <a:pt x="133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95624" y="-203892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Introdução</a:t>
              </a:r>
              <a:endParaRPr lang="en-US" sz="3499" dirty="0">
                <a:solidFill>
                  <a:srgbClr val="FFFFFF"/>
                </a:solidFill>
                <a:latin typeface="Open Sans Extra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42722" y="4578949"/>
            <a:ext cx="5790303" cy="3303089"/>
            <a:chOff x="0" y="-215508"/>
            <a:chExt cx="1525018" cy="8699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5018" cy="438935"/>
            </a:xfrm>
            <a:custGeom>
              <a:avLst/>
              <a:gdLst/>
              <a:ahLst/>
              <a:cxnLst/>
              <a:rect l="l" t="t" r="r" b="b"/>
              <a:pathLst>
                <a:path w="1525018" h="438935">
                  <a:moveTo>
                    <a:pt x="133705" y="0"/>
                  </a:moveTo>
                  <a:lnTo>
                    <a:pt x="1391313" y="0"/>
                  </a:lnTo>
                  <a:cubicBezTo>
                    <a:pt x="1426774" y="0"/>
                    <a:pt x="1460782" y="14087"/>
                    <a:pt x="1485857" y="39161"/>
                  </a:cubicBezTo>
                  <a:cubicBezTo>
                    <a:pt x="1510931" y="64236"/>
                    <a:pt x="1525018" y="98244"/>
                    <a:pt x="1525018" y="133705"/>
                  </a:cubicBezTo>
                  <a:lnTo>
                    <a:pt x="1525018" y="305230"/>
                  </a:lnTo>
                  <a:cubicBezTo>
                    <a:pt x="1525018" y="340690"/>
                    <a:pt x="1510931" y="374699"/>
                    <a:pt x="1485857" y="399773"/>
                  </a:cubicBezTo>
                  <a:cubicBezTo>
                    <a:pt x="1460782" y="424848"/>
                    <a:pt x="1426774" y="438935"/>
                    <a:pt x="1391313" y="438935"/>
                  </a:cubicBezTo>
                  <a:lnTo>
                    <a:pt x="133705" y="438935"/>
                  </a:lnTo>
                  <a:cubicBezTo>
                    <a:pt x="59862" y="438935"/>
                    <a:pt x="0" y="379073"/>
                    <a:pt x="0" y="305230"/>
                  </a:cubicBezTo>
                  <a:lnTo>
                    <a:pt x="0" y="133705"/>
                  </a:lnTo>
                  <a:cubicBezTo>
                    <a:pt x="0" y="98244"/>
                    <a:pt x="14087" y="64236"/>
                    <a:pt x="39161" y="39161"/>
                  </a:cubicBezTo>
                  <a:cubicBezTo>
                    <a:pt x="64236" y="14087"/>
                    <a:pt x="98244" y="0"/>
                    <a:pt x="133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50637" y="-215508"/>
              <a:ext cx="96753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Decomposição</a:t>
              </a:r>
              <a:r>
                <a:rPr lang="en-US" sz="3499" dirty="0">
                  <a:solidFill>
                    <a:srgbClr val="FFFFFF"/>
                  </a:solidFill>
                  <a:latin typeface="Open Sans Extra Bold"/>
                </a:rPr>
                <a:t> SVD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2722" y="7063784"/>
            <a:ext cx="5790303" cy="3303089"/>
            <a:chOff x="0" y="-225856"/>
            <a:chExt cx="1525018" cy="8699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5018" cy="438935"/>
            </a:xfrm>
            <a:custGeom>
              <a:avLst/>
              <a:gdLst/>
              <a:ahLst/>
              <a:cxnLst/>
              <a:rect l="l" t="t" r="r" b="b"/>
              <a:pathLst>
                <a:path w="1525018" h="438935">
                  <a:moveTo>
                    <a:pt x="133705" y="0"/>
                  </a:moveTo>
                  <a:lnTo>
                    <a:pt x="1391313" y="0"/>
                  </a:lnTo>
                  <a:cubicBezTo>
                    <a:pt x="1426774" y="0"/>
                    <a:pt x="1460782" y="14087"/>
                    <a:pt x="1485857" y="39161"/>
                  </a:cubicBezTo>
                  <a:cubicBezTo>
                    <a:pt x="1510931" y="64236"/>
                    <a:pt x="1525018" y="98244"/>
                    <a:pt x="1525018" y="133705"/>
                  </a:cubicBezTo>
                  <a:lnTo>
                    <a:pt x="1525018" y="305230"/>
                  </a:lnTo>
                  <a:cubicBezTo>
                    <a:pt x="1525018" y="340690"/>
                    <a:pt x="1510931" y="374699"/>
                    <a:pt x="1485857" y="399773"/>
                  </a:cubicBezTo>
                  <a:cubicBezTo>
                    <a:pt x="1460782" y="424848"/>
                    <a:pt x="1426774" y="438935"/>
                    <a:pt x="1391313" y="438935"/>
                  </a:cubicBezTo>
                  <a:lnTo>
                    <a:pt x="133705" y="438935"/>
                  </a:lnTo>
                  <a:cubicBezTo>
                    <a:pt x="59862" y="438935"/>
                    <a:pt x="0" y="379073"/>
                    <a:pt x="0" y="305230"/>
                  </a:cubicBezTo>
                  <a:lnTo>
                    <a:pt x="0" y="133705"/>
                  </a:lnTo>
                  <a:cubicBezTo>
                    <a:pt x="0" y="98244"/>
                    <a:pt x="14087" y="64236"/>
                    <a:pt x="39161" y="39161"/>
                  </a:cubicBezTo>
                  <a:cubicBezTo>
                    <a:pt x="64236" y="14087"/>
                    <a:pt x="98244" y="0"/>
                    <a:pt x="133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339044" y="-22585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Compressão</a:t>
              </a:r>
              <a:r>
                <a:rPr lang="en-US" sz="3499" dirty="0">
                  <a:solidFill>
                    <a:srgbClr val="FFFFFF"/>
                  </a:solidFill>
                  <a:latin typeface="Open Sans Extra Bold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por</a:t>
              </a:r>
              <a:r>
                <a:rPr lang="en-US" sz="3499" dirty="0">
                  <a:solidFill>
                    <a:srgbClr val="FFFFFF"/>
                  </a:solidFill>
                  <a:latin typeface="Open Sans Extra Bold"/>
                </a:rPr>
                <a:t> SVD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485347" y="4524623"/>
            <a:ext cx="5790303" cy="3303089"/>
            <a:chOff x="0" y="-229816"/>
            <a:chExt cx="1525018" cy="86995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25018" cy="438935"/>
            </a:xfrm>
            <a:custGeom>
              <a:avLst/>
              <a:gdLst/>
              <a:ahLst/>
              <a:cxnLst/>
              <a:rect l="l" t="t" r="r" b="b"/>
              <a:pathLst>
                <a:path w="1525018" h="438935">
                  <a:moveTo>
                    <a:pt x="133705" y="0"/>
                  </a:moveTo>
                  <a:lnTo>
                    <a:pt x="1391313" y="0"/>
                  </a:lnTo>
                  <a:cubicBezTo>
                    <a:pt x="1426774" y="0"/>
                    <a:pt x="1460782" y="14087"/>
                    <a:pt x="1485857" y="39161"/>
                  </a:cubicBezTo>
                  <a:cubicBezTo>
                    <a:pt x="1510931" y="64236"/>
                    <a:pt x="1525018" y="98244"/>
                    <a:pt x="1525018" y="133705"/>
                  </a:cubicBezTo>
                  <a:lnTo>
                    <a:pt x="1525018" y="305230"/>
                  </a:lnTo>
                  <a:cubicBezTo>
                    <a:pt x="1525018" y="340690"/>
                    <a:pt x="1510931" y="374699"/>
                    <a:pt x="1485857" y="399773"/>
                  </a:cubicBezTo>
                  <a:cubicBezTo>
                    <a:pt x="1460782" y="424848"/>
                    <a:pt x="1426774" y="438935"/>
                    <a:pt x="1391313" y="438935"/>
                  </a:cubicBezTo>
                  <a:lnTo>
                    <a:pt x="133705" y="438935"/>
                  </a:lnTo>
                  <a:cubicBezTo>
                    <a:pt x="59862" y="438935"/>
                    <a:pt x="0" y="379073"/>
                    <a:pt x="0" y="305230"/>
                  </a:cubicBezTo>
                  <a:lnTo>
                    <a:pt x="0" y="133705"/>
                  </a:lnTo>
                  <a:cubicBezTo>
                    <a:pt x="0" y="98244"/>
                    <a:pt x="14087" y="64236"/>
                    <a:pt x="39161" y="39161"/>
                  </a:cubicBezTo>
                  <a:cubicBezTo>
                    <a:pt x="64236" y="14087"/>
                    <a:pt x="98244" y="0"/>
                    <a:pt x="133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357562" y="-229816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Simulações</a:t>
              </a:r>
              <a:endParaRPr lang="en-US" sz="3499" dirty="0">
                <a:solidFill>
                  <a:srgbClr val="FFFFFF"/>
                </a:solidFill>
                <a:latin typeface="Open Sans Extra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85347" y="2054824"/>
            <a:ext cx="5790303" cy="3303089"/>
            <a:chOff x="0" y="-215508"/>
            <a:chExt cx="1525018" cy="86995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5018" cy="438935"/>
            </a:xfrm>
            <a:custGeom>
              <a:avLst/>
              <a:gdLst/>
              <a:ahLst/>
              <a:cxnLst/>
              <a:rect l="l" t="t" r="r" b="b"/>
              <a:pathLst>
                <a:path w="1525018" h="438935">
                  <a:moveTo>
                    <a:pt x="133705" y="0"/>
                  </a:moveTo>
                  <a:lnTo>
                    <a:pt x="1391313" y="0"/>
                  </a:lnTo>
                  <a:cubicBezTo>
                    <a:pt x="1426774" y="0"/>
                    <a:pt x="1460782" y="14087"/>
                    <a:pt x="1485857" y="39161"/>
                  </a:cubicBezTo>
                  <a:cubicBezTo>
                    <a:pt x="1510931" y="64236"/>
                    <a:pt x="1525018" y="98244"/>
                    <a:pt x="1525018" y="133705"/>
                  </a:cubicBezTo>
                  <a:lnTo>
                    <a:pt x="1525018" y="305230"/>
                  </a:lnTo>
                  <a:cubicBezTo>
                    <a:pt x="1525018" y="340690"/>
                    <a:pt x="1510931" y="374699"/>
                    <a:pt x="1485857" y="399773"/>
                  </a:cubicBezTo>
                  <a:cubicBezTo>
                    <a:pt x="1460782" y="424848"/>
                    <a:pt x="1426774" y="438935"/>
                    <a:pt x="1391313" y="438935"/>
                  </a:cubicBezTo>
                  <a:lnTo>
                    <a:pt x="133705" y="438935"/>
                  </a:lnTo>
                  <a:cubicBezTo>
                    <a:pt x="59862" y="438935"/>
                    <a:pt x="0" y="379073"/>
                    <a:pt x="0" y="305230"/>
                  </a:cubicBezTo>
                  <a:lnTo>
                    <a:pt x="0" y="133705"/>
                  </a:lnTo>
                  <a:cubicBezTo>
                    <a:pt x="0" y="98244"/>
                    <a:pt x="14087" y="64236"/>
                    <a:pt x="39161" y="39161"/>
                  </a:cubicBezTo>
                  <a:cubicBezTo>
                    <a:pt x="64236" y="14087"/>
                    <a:pt x="98244" y="0"/>
                    <a:pt x="133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365088" y="-215508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Compressão</a:t>
              </a:r>
              <a:r>
                <a:rPr lang="en-US" sz="3499" dirty="0">
                  <a:solidFill>
                    <a:srgbClr val="FFFFFF"/>
                  </a:solidFill>
                  <a:latin typeface="Open Sans Extra Bold"/>
                </a:rPr>
                <a:t> </a:t>
              </a: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por</a:t>
              </a:r>
              <a:r>
                <a:rPr lang="en-US" sz="3499" dirty="0">
                  <a:solidFill>
                    <a:srgbClr val="FFFFFF"/>
                  </a:solidFill>
                  <a:latin typeface="Open Sans Extra Bold"/>
                </a:rPr>
                <a:t> PCA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485347" y="7103077"/>
            <a:ext cx="5790303" cy="3303089"/>
            <a:chOff x="0" y="-215507"/>
            <a:chExt cx="1525018" cy="8699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525018" cy="438935"/>
            </a:xfrm>
            <a:custGeom>
              <a:avLst/>
              <a:gdLst/>
              <a:ahLst/>
              <a:cxnLst/>
              <a:rect l="l" t="t" r="r" b="b"/>
              <a:pathLst>
                <a:path w="1525018" h="438935">
                  <a:moveTo>
                    <a:pt x="133705" y="0"/>
                  </a:moveTo>
                  <a:lnTo>
                    <a:pt x="1391313" y="0"/>
                  </a:lnTo>
                  <a:cubicBezTo>
                    <a:pt x="1426774" y="0"/>
                    <a:pt x="1460782" y="14087"/>
                    <a:pt x="1485857" y="39161"/>
                  </a:cubicBezTo>
                  <a:cubicBezTo>
                    <a:pt x="1510931" y="64236"/>
                    <a:pt x="1525018" y="98244"/>
                    <a:pt x="1525018" y="133705"/>
                  </a:cubicBezTo>
                  <a:lnTo>
                    <a:pt x="1525018" y="305230"/>
                  </a:lnTo>
                  <a:cubicBezTo>
                    <a:pt x="1525018" y="340690"/>
                    <a:pt x="1510931" y="374699"/>
                    <a:pt x="1485857" y="399773"/>
                  </a:cubicBezTo>
                  <a:cubicBezTo>
                    <a:pt x="1460782" y="424848"/>
                    <a:pt x="1426774" y="438935"/>
                    <a:pt x="1391313" y="438935"/>
                  </a:cubicBezTo>
                  <a:lnTo>
                    <a:pt x="133705" y="438935"/>
                  </a:lnTo>
                  <a:cubicBezTo>
                    <a:pt x="59862" y="438935"/>
                    <a:pt x="0" y="379073"/>
                    <a:pt x="0" y="305230"/>
                  </a:cubicBezTo>
                  <a:lnTo>
                    <a:pt x="0" y="133705"/>
                  </a:lnTo>
                  <a:cubicBezTo>
                    <a:pt x="0" y="98244"/>
                    <a:pt x="14087" y="64236"/>
                    <a:pt x="39161" y="39161"/>
                  </a:cubicBezTo>
                  <a:cubicBezTo>
                    <a:pt x="64236" y="14087"/>
                    <a:pt x="98244" y="0"/>
                    <a:pt x="1337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370547" y="-215507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Conclusões</a:t>
              </a:r>
              <a:r>
                <a:rPr lang="en-US" sz="3499" dirty="0">
                  <a:solidFill>
                    <a:srgbClr val="FFFFFF"/>
                  </a:solidFill>
                  <a:latin typeface="Open Sans Extra Bold"/>
                </a:rPr>
                <a:t> e </a:t>
              </a:r>
              <a:r>
                <a:rPr lang="en-US" sz="3499" dirty="0" err="1">
                  <a:solidFill>
                    <a:srgbClr val="FFFFFF"/>
                  </a:solidFill>
                  <a:latin typeface="Open Sans Extra Bold"/>
                </a:rPr>
                <a:t>Aplicação</a:t>
              </a:r>
              <a:endParaRPr lang="en-US" sz="3499" dirty="0">
                <a:solidFill>
                  <a:srgbClr val="FFFFFF"/>
                </a:solidFill>
                <a:latin typeface="Open Sans Extra Bold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434125" y="9430804"/>
            <a:ext cx="229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9FFDB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8740" y="476748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286344" y="2152548"/>
            <a:ext cx="13715312" cy="7775918"/>
          </a:xfrm>
          <a:custGeom>
            <a:avLst/>
            <a:gdLst/>
            <a:ahLst/>
            <a:cxnLst/>
            <a:rect l="l" t="t" r="r" b="b"/>
            <a:pathLst>
              <a:path w="13715312" h="7775918">
                <a:moveTo>
                  <a:pt x="0" y="0"/>
                </a:moveTo>
                <a:lnTo>
                  <a:pt x="13715312" y="0"/>
                </a:lnTo>
                <a:lnTo>
                  <a:pt x="13715312" y="7775918"/>
                </a:lnTo>
                <a:lnTo>
                  <a:pt x="0" y="77759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45001" y="9430804"/>
            <a:ext cx="657830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68740" y="476748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84462" y="2102583"/>
            <a:ext cx="12119076" cy="7666020"/>
          </a:xfrm>
          <a:custGeom>
            <a:avLst/>
            <a:gdLst/>
            <a:ahLst/>
            <a:cxnLst/>
            <a:rect l="l" t="t" r="r" b="b"/>
            <a:pathLst>
              <a:path w="12119076" h="7666020">
                <a:moveTo>
                  <a:pt x="0" y="0"/>
                </a:moveTo>
                <a:lnTo>
                  <a:pt x="12119076" y="0"/>
                </a:lnTo>
                <a:lnTo>
                  <a:pt x="12119076" y="7666021"/>
                </a:lnTo>
                <a:lnTo>
                  <a:pt x="0" y="7666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21200" y="9430804"/>
            <a:ext cx="54928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86613" y="1980813"/>
            <a:ext cx="6878452" cy="3873177"/>
          </a:xfrm>
          <a:custGeom>
            <a:avLst/>
            <a:gdLst/>
            <a:ahLst/>
            <a:cxnLst/>
            <a:rect l="l" t="t" r="r" b="b"/>
            <a:pathLst>
              <a:path w="6878452" h="3873177">
                <a:moveTo>
                  <a:pt x="0" y="0"/>
                </a:moveTo>
                <a:lnTo>
                  <a:pt x="6878452" y="0"/>
                </a:lnTo>
                <a:lnTo>
                  <a:pt x="6878452" y="3873177"/>
                </a:lnTo>
                <a:lnTo>
                  <a:pt x="0" y="38731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86613" y="6113405"/>
            <a:ext cx="6878452" cy="3897789"/>
          </a:xfrm>
          <a:custGeom>
            <a:avLst/>
            <a:gdLst/>
            <a:ahLst/>
            <a:cxnLst/>
            <a:rect l="l" t="t" r="r" b="b"/>
            <a:pathLst>
              <a:path w="6878452" h="3897789">
                <a:moveTo>
                  <a:pt x="0" y="0"/>
                </a:moveTo>
                <a:lnTo>
                  <a:pt x="6878452" y="0"/>
                </a:lnTo>
                <a:lnTo>
                  <a:pt x="6878452" y="3897789"/>
                </a:lnTo>
                <a:lnTo>
                  <a:pt x="0" y="3897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20740" y="1954883"/>
            <a:ext cx="6915141" cy="3899107"/>
          </a:xfrm>
          <a:custGeom>
            <a:avLst/>
            <a:gdLst/>
            <a:ahLst/>
            <a:cxnLst/>
            <a:rect l="l" t="t" r="r" b="b"/>
            <a:pathLst>
              <a:path w="6915141" h="3899107">
                <a:moveTo>
                  <a:pt x="0" y="0"/>
                </a:moveTo>
                <a:lnTo>
                  <a:pt x="6915140" y="0"/>
                </a:lnTo>
                <a:lnTo>
                  <a:pt x="6915140" y="3899107"/>
                </a:lnTo>
                <a:lnTo>
                  <a:pt x="0" y="3899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20740" y="6080909"/>
            <a:ext cx="6915141" cy="3930285"/>
          </a:xfrm>
          <a:custGeom>
            <a:avLst/>
            <a:gdLst/>
            <a:ahLst/>
            <a:cxnLst/>
            <a:rect l="l" t="t" r="r" b="b"/>
            <a:pathLst>
              <a:path w="6915141" h="3930285">
                <a:moveTo>
                  <a:pt x="0" y="0"/>
                </a:moveTo>
                <a:lnTo>
                  <a:pt x="6915140" y="0"/>
                </a:lnTo>
                <a:lnTo>
                  <a:pt x="6915140" y="3930285"/>
                </a:lnTo>
                <a:lnTo>
                  <a:pt x="0" y="3930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303826" y="9430804"/>
            <a:ext cx="4905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820" y="3784630"/>
            <a:ext cx="112776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4FFDE"/>
                </a:solidFill>
                <a:latin typeface="Arimo"/>
              </a:rPr>
              <a:t>SVD </a:t>
            </a:r>
            <a:r>
              <a:rPr lang="en-US" sz="3399">
                <a:solidFill>
                  <a:srgbClr val="000000"/>
                </a:solidFill>
                <a:latin typeface="Arimo"/>
              </a:rPr>
              <a:t>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4812" y="7462859"/>
            <a:ext cx="1247775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 </a:t>
            </a:r>
            <a:r>
              <a:rPr lang="en-US" sz="3399">
                <a:solidFill>
                  <a:srgbClr val="A4FFDE"/>
                </a:solidFill>
                <a:latin typeface="Arimo"/>
              </a:rPr>
              <a:t>PCA </a:t>
            </a:r>
            <a:r>
              <a:rPr lang="en-US" sz="3399">
                <a:solidFill>
                  <a:srgbClr val="000000"/>
                </a:solidFill>
                <a:latin typeface="Arimo"/>
              </a:rPr>
              <a:t>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4812" y="165389"/>
            <a:ext cx="14518091" cy="134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70"/>
              </a:lnSpc>
            </a:pPr>
            <a:r>
              <a:rPr lang="en-US" sz="8972" spc="-224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303826" y="9430804"/>
            <a:ext cx="60317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22</a:t>
            </a:r>
          </a:p>
        </p:txBody>
      </p:sp>
      <p:sp>
        <p:nvSpPr>
          <p:cNvPr id="5" name="Freeform 5"/>
          <p:cNvSpPr/>
          <p:nvPr/>
        </p:nvSpPr>
        <p:spPr>
          <a:xfrm>
            <a:off x="306614" y="3020605"/>
            <a:ext cx="8062008" cy="5407445"/>
          </a:xfrm>
          <a:custGeom>
            <a:avLst/>
            <a:gdLst/>
            <a:ahLst/>
            <a:cxnLst/>
            <a:rect l="l" t="t" r="r" b="b"/>
            <a:pathLst>
              <a:path w="8062008" h="5407445">
                <a:moveTo>
                  <a:pt x="0" y="0"/>
                </a:moveTo>
                <a:lnTo>
                  <a:pt x="8062008" y="0"/>
                </a:lnTo>
                <a:lnTo>
                  <a:pt x="8062008" y="5407445"/>
                </a:lnTo>
                <a:lnTo>
                  <a:pt x="0" y="540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33016" y="2949244"/>
            <a:ext cx="8661348" cy="5478806"/>
          </a:xfrm>
          <a:custGeom>
            <a:avLst/>
            <a:gdLst/>
            <a:ahLst/>
            <a:cxnLst/>
            <a:rect l="l" t="t" r="r" b="b"/>
            <a:pathLst>
              <a:path w="8661348" h="5478806">
                <a:moveTo>
                  <a:pt x="0" y="0"/>
                </a:moveTo>
                <a:lnTo>
                  <a:pt x="8661348" y="0"/>
                </a:lnTo>
                <a:lnTo>
                  <a:pt x="8661348" y="5478806"/>
                </a:lnTo>
                <a:lnTo>
                  <a:pt x="0" y="54788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290459" y="8901157"/>
            <a:ext cx="4094319" cy="59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  <a:spcBef>
                <a:spcPct val="0"/>
              </a:spcBef>
            </a:pPr>
            <a:r>
              <a:rPr lang="en-US" sz="3522">
                <a:solidFill>
                  <a:srgbClr val="F00016"/>
                </a:solidFill>
                <a:latin typeface="Open Sans Extra Bold"/>
              </a:rPr>
              <a:t>baboon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85290" y="8901157"/>
            <a:ext cx="5356800" cy="59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  <a:spcBef>
                <a:spcPct val="0"/>
              </a:spcBef>
            </a:pPr>
            <a:r>
              <a:rPr lang="en-US" sz="3522">
                <a:solidFill>
                  <a:srgbClr val="D9D9D9"/>
                </a:solidFill>
                <a:latin typeface="Open Sans Extra Bold"/>
              </a:rPr>
              <a:t>fingerprint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8740" y="476748"/>
            <a:ext cx="7753123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Simulações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01338" y="3266119"/>
            <a:ext cx="11885323" cy="6488218"/>
          </a:xfrm>
          <a:custGeom>
            <a:avLst/>
            <a:gdLst/>
            <a:ahLst/>
            <a:cxnLst/>
            <a:rect l="l" t="t" r="r" b="b"/>
            <a:pathLst>
              <a:path w="11885323" h="6488218">
                <a:moveTo>
                  <a:pt x="0" y="0"/>
                </a:moveTo>
                <a:lnTo>
                  <a:pt x="11885324" y="0"/>
                </a:lnTo>
                <a:lnTo>
                  <a:pt x="11885324" y="6488218"/>
                </a:lnTo>
                <a:lnTo>
                  <a:pt x="0" y="6488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68740" y="476748"/>
            <a:ext cx="7753123" cy="26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Conclusões e Aplicação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21200" y="9430804"/>
            <a:ext cx="57316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52391" y="3806503"/>
            <a:ext cx="10783219" cy="2336920"/>
          </a:xfrm>
          <a:custGeom>
            <a:avLst/>
            <a:gdLst/>
            <a:ahLst/>
            <a:cxnLst/>
            <a:rect l="l" t="t" r="r" b="b"/>
            <a:pathLst>
              <a:path w="10783219" h="2336920">
                <a:moveTo>
                  <a:pt x="0" y="0"/>
                </a:moveTo>
                <a:lnTo>
                  <a:pt x="10783218" y="0"/>
                </a:lnTo>
                <a:lnTo>
                  <a:pt x="10783218" y="2336920"/>
                </a:lnTo>
                <a:lnTo>
                  <a:pt x="0" y="2336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5280" y="7937042"/>
            <a:ext cx="16723815" cy="1560437"/>
          </a:xfrm>
          <a:custGeom>
            <a:avLst/>
            <a:gdLst/>
            <a:ahLst/>
            <a:cxnLst/>
            <a:rect l="l" t="t" r="r" b="b"/>
            <a:pathLst>
              <a:path w="16723815" h="1560437">
                <a:moveTo>
                  <a:pt x="0" y="0"/>
                </a:moveTo>
                <a:lnTo>
                  <a:pt x="16723815" y="0"/>
                </a:lnTo>
                <a:lnTo>
                  <a:pt x="16723815" y="1560437"/>
                </a:lnTo>
                <a:lnTo>
                  <a:pt x="0" y="15604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93781" y="6664348"/>
            <a:ext cx="10786811" cy="800258"/>
          </a:xfrm>
          <a:custGeom>
            <a:avLst/>
            <a:gdLst/>
            <a:ahLst/>
            <a:cxnLst/>
            <a:rect l="l" t="t" r="r" b="b"/>
            <a:pathLst>
              <a:path w="10786811" h="800258">
                <a:moveTo>
                  <a:pt x="0" y="0"/>
                </a:moveTo>
                <a:lnTo>
                  <a:pt x="10786811" y="0"/>
                </a:lnTo>
                <a:lnTo>
                  <a:pt x="10786811" y="800258"/>
                </a:lnTo>
                <a:lnTo>
                  <a:pt x="0" y="8002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8740" y="476748"/>
            <a:ext cx="7753123" cy="2669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89FFDB"/>
                </a:solidFill>
                <a:latin typeface="Poppins ExtraBold"/>
              </a:rPr>
              <a:t>Conclusões e Aplicação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303826" y="9430804"/>
            <a:ext cx="4905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68740" y="476748"/>
            <a:ext cx="7753123" cy="130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 dirty="0">
                <a:solidFill>
                  <a:srgbClr val="89FFDB"/>
                </a:solidFill>
                <a:latin typeface="Poppins ExtraBold"/>
              </a:rPr>
              <a:t>Refer</a:t>
            </a:r>
            <a:r>
              <a:rPr lang="pt-BR" sz="9200" spc="-230" dirty="0" err="1">
                <a:solidFill>
                  <a:srgbClr val="89FFDB"/>
                </a:solidFill>
                <a:latin typeface="Poppins ExtraBold"/>
              </a:rPr>
              <a:t>ências</a:t>
            </a:r>
            <a:endParaRPr lang="en-US" sz="9200" spc="-230" dirty="0">
              <a:solidFill>
                <a:srgbClr val="89FFDB"/>
              </a:solidFill>
              <a:latin typeface="Poppins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303826" y="9430804"/>
            <a:ext cx="49053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2FE76A-5C01-D25E-B67F-425A5311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60" y="2626937"/>
            <a:ext cx="1647848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92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2000" y="849226"/>
            <a:ext cx="16014653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 dirty="0">
                <a:solidFill>
                  <a:srgbClr val="89FFDB"/>
                </a:solidFill>
                <a:latin typeface="Poppins Bold Italics"/>
              </a:rPr>
              <a:t>OBRIGADO PELA ATENÇÃO!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4060076"/>
            <a:ext cx="4094082" cy="4095457"/>
          </a:xfrm>
          <a:custGeom>
            <a:avLst/>
            <a:gdLst/>
            <a:ahLst/>
            <a:cxnLst/>
            <a:rect l="l" t="t" r="r" b="b"/>
            <a:pathLst>
              <a:path w="4094082" h="4095457">
                <a:moveTo>
                  <a:pt x="0" y="0"/>
                </a:moveTo>
                <a:lnTo>
                  <a:pt x="4094082" y="0"/>
                </a:lnTo>
                <a:lnTo>
                  <a:pt x="4094082" y="4095457"/>
                </a:lnTo>
                <a:lnTo>
                  <a:pt x="0" y="4095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841" t="-17242" r="-35136" b="-1469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094082" y="4060076"/>
            <a:ext cx="3987709" cy="4095457"/>
          </a:xfrm>
          <a:custGeom>
            <a:avLst/>
            <a:gdLst/>
            <a:ahLst/>
            <a:cxnLst/>
            <a:rect l="l" t="t" r="r" b="b"/>
            <a:pathLst>
              <a:path w="3987709" h="4095457">
                <a:moveTo>
                  <a:pt x="0" y="0"/>
                </a:moveTo>
                <a:lnTo>
                  <a:pt x="3987709" y="0"/>
                </a:lnTo>
                <a:lnTo>
                  <a:pt x="3987709" y="4095457"/>
                </a:lnTo>
                <a:lnTo>
                  <a:pt x="0" y="40954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976" t="-17242" r="-38695" b="-1469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081791" y="4060076"/>
            <a:ext cx="4193350" cy="4095457"/>
          </a:xfrm>
          <a:custGeom>
            <a:avLst/>
            <a:gdLst/>
            <a:ahLst/>
            <a:cxnLst/>
            <a:rect l="l" t="t" r="r" b="b"/>
            <a:pathLst>
              <a:path w="4193350" h="4095457">
                <a:moveTo>
                  <a:pt x="0" y="0"/>
                </a:moveTo>
                <a:lnTo>
                  <a:pt x="4193350" y="0"/>
                </a:lnTo>
                <a:lnTo>
                  <a:pt x="4193350" y="4095457"/>
                </a:lnTo>
                <a:lnTo>
                  <a:pt x="0" y="40954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0841" t="-16352" r="-35136" b="-1878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23195" y="2615502"/>
            <a:ext cx="6364805" cy="6249013"/>
          </a:xfrm>
          <a:custGeom>
            <a:avLst/>
            <a:gdLst/>
            <a:ahLst/>
            <a:cxnLst/>
            <a:rect l="l" t="t" r="r" b="b"/>
            <a:pathLst>
              <a:path w="6364805" h="6249013">
                <a:moveTo>
                  <a:pt x="0" y="0"/>
                </a:moveTo>
                <a:lnTo>
                  <a:pt x="6364805" y="0"/>
                </a:lnTo>
                <a:lnTo>
                  <a:pt x="6364805" y="6249013"/>
                </a:lnTo>
                <a:lnTo>
                  <a:pt x="0" y="62490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179" t="-19272" r="-37966" b="-1757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95492" y="9430804"/>
            <a:ext cx="5072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8619" y="84446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INTRODUÇÃO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97" b="197"/>
          <a:stretch>
            <a:fillRect/>
          </a:stretch>
        </p:blipFill>
        <p:spPr>
          <a:xfrm>
            <a:off x="2187029" y="2190770"/>
            <a:ext cx="13047695" cy="730670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7430553" y="9430804"/>
            <a:ext cx="2370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9FFDB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08619" y="84446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INTRODUÇÃO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30553" y="9430804"/>
            <a:ext cx="23708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B4AA8C9-24BB-703D-1233-A904D38F0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832" y="1814812"/>
            <a:ext cx="6917792" cy="388124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D1FD9EB-F781-FD2A-D4CE-B04A95A65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6448" y="1834805"/>
            <a:ext cx="6917792" cy="391685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DB25CC7-2C22-7D30-CC0C-DB5E557DE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099" y="6210300"/>
            <a:ext cx="5888701" cy="35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9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DECOMPOSIÇÃO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715750" y="-2042954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69722" y="2700587"/>
            <a:ext cx="12348556" cy="5344637"/>
          </a:xfrm>
          <a:custGeom>
            <a:avLst/>
            <a:gdLst/>
            <a:ahLst/>
            <a:cxnLst/>
            <a:rect l="l" t="t" r="r" b="b"/>
            <a:pathLst>
              <a:path w="12348556" h="5344637">
                <a:moveTo>
                  <a:pt x="0" y="0"/>
                </a:moveTo>
                <a:lnTo>
                  <a:pt x="12348556" y="0"/>
                </a:lnTo>
                <a:lnTo>
                  <a:pt x="12348556" y="5344637"/>
                </a:lnTo>
                <a:lnTo>
                  <a:pt x="0" y="5344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423815" y="9430804"/>
            <a:ext cx="2505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DECOMPOSIÇÃO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715750" y="-2042954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411" y="3520827"/>
            <a:ext cx="15193178" cy="3245345"/>
          </a:xfrm>
          <a:custGeom>
            <a:avLst/>
            <a:gdLst/>
            <a:ahLst/>
            <a:cxnLst/>
            <a:rect l="l" t="t" r="r" b="b"/>
            <a:pathLst>
              <a:path w="15193178" h="3245345">
                <a:moveTo>
                  <a:pt x="0" y="0"/>
                </a:moveTo>
                <a:lnTo>
                  <a:pt x="15193178" y="0"/>
                </a:lnTo>
                <a:lnTo>
                  <a:pt x="15193178" y="3245346"/>
                </a:lnTo>
                <a:lnTo>
                  <a:pt x="0" y="3245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26821" y="7914924"/>
            <a:ext cx="16532479" cy="1343376"/>
          </a:xfrm>
          <a:custGeom>
            <a:avLst/>
            <a:gdLst/>
            <a:ahLst/>
            <a:cxnLst/>
            <a:rect l="l" t="t" r="r" b="b"/>
            <a:pathLst>
              <a:path w="16532479" h="1343376">
                <a:moveTo>
                  <a:pt x="0" y="0"/>
                </a:moveTo>
                <a:lnTo>
                  <a:pt x="16532479" y="0"/>
                </a:lnTo>
                <a:lnTo>
                  <a:pt x="16532479" y="1343376"/>
                </a:lnTo>
                <a:lnTo>
                  <a:pt x="0" y="1343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423815" y="9430804"/>
            <a:ext cx="2505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DECOMPOSIÇÃO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715750" y="-2042954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59" y="0"/>
                </a:lnTo>
                <a:lnTo>
                  <a:pt x="7415859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70305" y="7435558"/>
            <a:ext cx="15569839" cy="2575636"/>
          </a:xfrm>
          <a:custGeom>
            <a:avLst/>
            <a:gdLst/>
            <a:ahLst/>
            <a:cxnLst/>
            <a:rect l="l" t="t" r="r" b="b"/>
            <a:pathLst>
              <a:path w="15569839" h="2575636">
                <a:moveTo>
                  <a:pt x="0" y="0"/>
                </a:moveTo>
                <a:lnTo>
                  <a:pt x="15569839" y="0"/>
                </a:lnTo>
                <a:lnTo>
                  <a:pt x="15569839" y="2575636"/>
                </a:lnTo>
                <a:lnTo>
                  <a:pt x="0" y="2575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21743" y="2251238"/>
            <a:ext cx="8244514" cy="3514992"/>
          </a:xfrm>
          <a:custGeom>
            <a:avLst/>
            <a:gdLst/>
            <a:ahLst/>
            <a:cxnLst/>
            <a:rect l="l" t="t" r="r" b="b"/>
            <a:pathLst>
              <a:path w="8244514" h="3514992">
                <a:moveTo>
                  <a:pt x="0" y="0"/>
                </a:moveTo>
                <a:lnTo>
                  <a:pt x="8244514" y="0"/>
                </a:lnTo>
                <a:lnTo>
                  <a:pt x="8244514" y="3514992"/>
                </a:lnTo>
                <a:lnTo>
                  <a:pt x="0" y="35149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7981472" y="6262161"/>
            <a:ext cx="1937143" cy="732373"/>
          </a:xfrm>
          <a:custGeom>
            <a:avLst/>
            <a:gdLst/>
            <a:ahLst/>
            <a:cxnLst/>
            <a:rect l="l" t="t" r="r" b="b"/>
            <a:pathLst>
              <a:path w="1937143" h="732373">
                <a:moveTo>
                  <a:pt x="0" y="0"/>
                </a:moveTo>
                <a:lnTo>
                  <a:pt x="1937143" y="0"/>
                </a:lnTo>
                <a:lnTo>
                  <a:pt x="1937143" y="732373"/>
                </a:lnTo>
                <a:lnTo>
                  <a:pt x="0" y="7323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423815" y="9430804"/>
            <a:ext cx="2505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25344" y="-124172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311841" y="-1349352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COMPRESSÃO POR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937089" y="2176141"/>
          <a:ext cx="8413821" cy="6778128"/>
        </p:xfrm>
        <a:graphic>
          <a:graphicData uri="http://schemas.openxmlformats.org/drawingml/2006/table">
            <a:tbl>
              <a:tblPr/>
              <a:tblGrid>
                <a:gridCol w="2804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4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4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453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453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53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4532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Open Sans Extra Bold"/>
                        </a:rPr>
                        <a:t>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7387976" y="9116192"/>
            <a:ext cx="366102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89FFDB"/>
                </a:solidFill>
                <a:latin typeface="Open Sans Extra Bold"/>
              </a:rPr>
              <a:t>Matriz</a:t>
            </a:r>
            <a:r>
              <a:rPr lang="en-US" sz="3399" dirty="0">
                <a:solidFill>
                  <a:srgbClr val="89FFDB"/>
                </a:solidFill>
                <a:latin typeface="Open Sans Extra Bold"/>
              </a:rPr>
              <a:t> A (n x m)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18457" y="9430804"/>
            <a:ext cx="26127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8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2992327" y="-14859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09179">
            <a:off x="-3045509" y="-1305195"/>
            <a:ext cx="12648630" cy="12648630"/>
          </a:xfrm>
          <a:custGeom>
            <a:avLst/>
            <a:gdLst/>
            <a:ahLst/>
            <a:cxnLst/>
            <a:rect l="l" t="t" r="r" b="b"/>
            <a:pathLst>
              <a:path w="12648630" h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91336" y="1019175"/>
            <a:ext cx="1308479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COMPRESSÃO POR SVD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2552464" y="-2396740"/>
            <a:ext cx="7415859" cy="7415859"/>
          </a:xfrm>
          <a:custGeom>
            <a:avLst/>
            <a:gdLst/>
            <a:ahLst/>
            <a:cxnLst/>
            <a:rect l="l" t="t" r="r" b="b"/>
            <a:pathLst>
              <a:path w="7415859" h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89824" y="5081700"/>
          <a:ext cx="5275686" cy="1322628"/>
        </p:xfrm>
        <a:graphic>
          <a:graphicData uri="http://schemas.openxmlformats.org/drawingml/2006/table">
            <a:tbl>
              <a:tblPr/>
              <a:tblGrid>
                <a:gridCol w="1758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8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2262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u_1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u_n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6739129" y="2363121"/>
          <a:ext cx="6273980" cy="6449540"/>
        </p:xfrm>
        <a:graphic>
          <a:graphicData uri="http://schemas.openxmlformats.org/drawingml/2006/table">
            <a:tbl>
              <a:tblPr/>
              <a:tblGrid>
                <a:gridCol w="12547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7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7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7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990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σ_1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90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990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σ_n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990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"/>
                        </a:rPr>
                        <a:t>...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990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>
                          <a:solidFill>
                            <a:srgbClr val="FFFFFF"/>
                          </a:solidFill>
                          <a:latin typeface="Open Sans Extra Bold Bold"/>
                        </a:rPr>
                        <a:t>0</a:t>
                      </a:r>
                      <a:endParaRPr lang="en-US" sz="110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071442"/>
              </p:ext>
            </p:extLst>
          </p:nvPr>
        </p:nvGraphicFramePr>
        <p:xfrm>
          <a:off x="14723829" y="3009900"/>
          <a:ext cx="1883890" cy="4706814"/>
        </p:xfrm>
        <a:graphic>
          <a:graphicData uri="http://schemas.openxmlformats.org/drawingml/2006/table">
            <a:tbl>
              <a:tblPr/>
              <a:tblGrid>
                <a:gridCol w="1883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893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 dirty="0">
                          <a:solidFill>
                            <a:srgbClr val="FFFFFF"/>
                          </a:solidFill>
                          <a:latin typeface="Open Sans Extra Bold Bold"/>
                        </a:rPr>
                        <a:t>v_1^T</a:t>
                      </a:r>
                      <a:endParaRPr lang="en-US" sz="1100" dirty="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893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 dirty="0">
                          <a:solidFill>
                            <a:srgbClr val="FFFFFF"/>
                          </a:solidFill>
                          <a:latin typeface="Open Sans Extra Bold"/>
                        </a:rPr>
                        <a:t>...</a:t>
                      </a:r>
                      <a:endParaRPr lang="en-US" sz="1100" dirty="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8938">
                <a:tc>
                  <a:txBody>
                    <a:bodyPr/>
                    <a:lstStyle/>
                    <a:p>
                      <a:pPr algn="ctr">
                        <a:lnSpc>
                          <a:spcPts val="3626"/>
                        </a:lnSpc>
                        <a:defRPr/>
                      </a:pPr>
                      <a:r>
                        <a:rPr lang="en-US" sz="2590" dirty="0" err="1">
                          <a:solidFill>
                            <a:srgbClr val="FFFFFF"/>
                          </a:solidFill>
                          <a:latin typeface="Open Sans Extra Bold Bold"/>
                        </a:rPr>
                        <a:t>v_n^T</a:t>
                      </a:r>
                      <a:endParaRPr lang="en-US" sz="1100" dirty="0"/>
                    </a:p>
                  </a:txBody>
                  <a:tcPr marL="197377" marR="197377" marT="197377" marB="197377" anchor="ctr">
                    <a:lnL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90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Freeform 9"/>
          <p:cNvSpPr/>
          <p:nvPr/>
        </p:nvSpPr>
        <p:spPr>
          <a:xfrm>
            <a:off x="6038834" y="5498112"/>
            <a:ext cx="443120" cy="554767"/>
          </a:xfrm>
          <a:custGeom>
            <a:avLst/>
            <a:gdLst/>
            <a:ahLst/>
            <a:cxnLst/>
            <a:rect l="l" t="t" r="r" b="b"/>
            <a:pathLst>
              <a:path w="443120" h="554767">
                <a:moveTo>
                  <a:pt x="0" y="0"/>
                </a:moveTo>
                <a:lnTo>
                  <a:pt x="443120" y="0"/>
                </a:lnTo>
                <a:lnTo>
                  <a:pt x="443120" y="554768"/>
                </a:lnTo>
                <a:lnTo>
                  <a:pt x="0" y="554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36045" y="8874984"/>
            <a:ext cx="3272453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Matriz U (nxn)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525658" y="8941284"/>
            <a:ext cx="4482314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Matriz Sigma (nxm)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31255" y="8941284"/>
            <a:ext cx="3980236" cy="59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1"/>
              </a:lnSpc>
            </a:pPr>
            <a:r>
              <a:rPr lang="en-US" sz="3522">
                <a:solidFill>
                  <a:srgbClr val="89FFDB"/>
                </a:solidFill>
                <a:latin typeface="Open Sans Extra Bold"/>
              </a:rPr>
              <a:t>Matriz V^t (mxm)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533006" y="5498112"/>
            <a:ext cx="443120" cy="554767"/>
          </a:xfrm>
          <a:custGeom>
            <a:avLst/>
            <a:gdLst/>
            <a:ahLst/>
            <a:cxnLst/>
            <a:rect l="l" t="t" r="r" b="b"/>
            <a:pathLst>
              <a:path w="443120" h="554767">
                <a:moveTo>
                  <a:pt x="0" y="0"/>
                </a:moveTo>
                <a:lnTo>
                  <a:pt x="443121" y="0"/>
                </a:lnTo>
                <a:lnTo>
                  <a:pt x="443121" y="554768"/>
                </a:lnTo>
                <a:lnTo>
                  <a:pt x="0" y="554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421500" y="9430804"/>
            <a:ext cx="2551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89FFDB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299</Words>
  <Application>Microsoft Office PowerPoint</Application>
  <PresentationFormat>Personalizar</PresentationFormat>
  <Paragraphs>146</Paragraphs>
  <Slides>27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Poppins ExtraBold</vt:lpstr>
      <vt:lpstr>Calibri</vt:lpstr>
      <vt:lpstr>Open Sans Extra Bold Medium</vt:lpstr>
      <vt:lpstr>Canva Sans</vt:lpstr>
      <vt:lpstr>Canva Sans Bold</vt:lpstr>
      <vt:lpstr>Open Sans Extra Bold</vt:lpstr>
      <vt:lpstr>Arimo</vt:lpstr>
      <vt:lpstr>Poppins</vt:lpstr>
      <vt:lpstr>Open Sans Extra Bold Bold</vt:lpstr>
      <vt:lpstr>Arial</vt:lpstr>
      <vt:lpstr>Poppins Bold Italics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COMPRESSÃO DE IMAGENS POR MEIO DA ANÁLISE DE COMPONENTES PRINCIPAIS (PCA)</dc:title>
  <dc:creator>Nicolas</dc:creator>
  <cp:lastModifiedBy>Nicolas .</cp:lastModifiedBy>
  <cp:revision>6</cp:revision>
  <dcterms:created xsi:type="dcterms:W3CDTF">2006-08-16T00:00:00Z</dcterms:created>
  <dcterms:modified xsi:type="dcterms:W3CDTF">2023-06-26T11:16:07Z</dcterms:modified>
  <dc:identifier>DAFm27Fa24U</dc:identifier>
</cp:coreProperties>
</file>